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</p:sldMasterIdLst>
  <p:notesMasterIdLst>
    <p:notesMasterId r:id="rId29"/>
  </p:notesMasterIdLst>
  <p:sldIdLst>
    <p:sldId id="377" r:id="rId4"/>
    <p:sldId id="378" r:id="rId5"/>
    <p:sldId id="379" r:id="rId6"/>
    <p:sldId id="381" r:id="rId7"/>
    <p:sldId id="382" r:id="rId8"/>
    <p:sldId id="383" r:id="rId9"/>
    <p:sldId id="386" r:id="rId10"/>
    <p:sldId id="387" r:id="rId11"/>
    <p:sldId id="366" r:id="rId12"/>
    <p:sldId id="385" r:id="rId13"/>
    <p:sldId id="384" r:id="rId14"/>
    <p:sldId id="36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D9F2C95-74FB-4A70-8A2D-5EAC4250D259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26A7B5-3FBF-478F-BD81-C5732E05F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52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0E64-8F58-4A46-B2B9-C27F97AF460F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36CF0-FC4F-4C3A-B114-7C42A46A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5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4C90-C2E6-476E-A3D1-DD6F594F708B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4E6B-168A-40D5-BBF1-3D6930DF5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1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8680"/>
            <a:ext cx="2057400" cy="5577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8680"/>
            <a:ext cx="6019800" cy="5577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7768-3DC5-4108-9810-60842038ECB0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E75C1-99FE-4A0E-A61A-CFE8E5DC2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0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D0C561-A7DE-4B53-A004-837BFDDA4576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FB4BDBF-1638-4115-B492-A368ED2D0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36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DEE423-8C0A-4531-99A6-9CA2BF354124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840471-FFB9-493F-A22B-D6A565441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8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lja\Desktop\katdetalji\lis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581400"/>
            <a:ext cx="2808288" cy="3224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CE9FC6-9AD1-4700-995F-D8838093A442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80B9B0-E614-49E0-A898-3B80B11B4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4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C1CA0-A992-4AB7-9C20-1CE7FBD929C8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9EFFEC-A9C6-435D-88A2-3EFB2112D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8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E731-8F85-4092-BAC9-8C02B941DF6D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5E1C03E-6C30-4F6A-B721-2EC7F61EC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8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984B85-2061-407C-B2B5-C8C846F3924F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AB0856-9A71-4F94-BC20-0FAB73A17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2576D3-1130-4B81-9235-6C1C3617D30B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9EBE00-B416-426E-ABB5-13784CE95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87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90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46237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0BFBE7-84AD-4070-9CE5-8E5921432AF1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DDAAF3-783A-4C29-AD7C-D1926CDDC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6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2B71-6E39-49AB-BA54-418187E1A751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EBBA-56F6-4E7E-9814-396583E20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7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FC863D-81B1-43C2-B2E3-A1212533DCE1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2F6E80E-2B25-4C26-A32F-2777E9F9A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2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8CA9AA-59D5-4BBD-88DA-FA884F7F39AA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4445BFF-16D4-4BCD-8D41-5FFE4F4F5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357F4-40E3-4B77-AD91-B64A82F8A9B8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5166EE-BB99-4176-99B1-8245B7BB1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1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6C02-CAD6-43BB-8BAA-1A880F73BE59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0B011BB-8B96-4CED-A767-8161E16D3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17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EC76C8-E5E6-407D-B15A-E5C15F9D3342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DC90E1-8036-4997-8F35-7C5B461B6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5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lja\Desktop\katdetalji\lis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581400"/>
            <a:ext cx="2808288" cy="32242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7A8ABE-71B8-4971-B321-CAF1BEE4FD04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7AB9F8-148C-45A9-9DC6-C7CDF927A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09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4144C5-4ABB-48ED-B0A4-47193F05B6AC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72966E9-5320-4272-AEE9-7442B6B2E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0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11410-1A27-4A57-BE27-ECE6909AE1C3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AE783B-3251-4A85-BB3F-DA92D271D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55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5C1A78-697C-4526-943D-94FA1DBA7622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C8214E-B8E0-4828-A15E-56F7FA17C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211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6419F1-31CA-4215-AB00-DE3EF9D55039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8CC84A-1E15-4E2D-B36F-39B1A2DE5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3286-1386-4F30-830E-00F55FB5A5D3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E498-743F-42B7-82E4-BD0907473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426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90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46237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C80D39-8FFD-4007-BFC0-559442D0F2AB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9F82334-9F6E-4560-B35E-1D3A50E9B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57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29EED2-E6DE-408F-8BF6-2FF8E7F298CC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0BC367F-36C7-455F-A244-896517759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240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6077D1-B30E-4190-B53C-39B0AAC2F278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104FDB-D6F7-4A9D-BBA2-2F40F6E90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545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2251D-AB43-4B46-81C5-B36F3739C40B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257145-F595-44D6-B574-9055959E9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B716-1731-46F8-B00D-5A2F44FD07AE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268C-7955-4A46-9D80-F484FE2EB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8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9959-872B-4F59-A318-7F90276009BD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D9C7-24A6-4A81-9654-731FACDCB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9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1D8A-37CD-4498-BD1E-7221A8CDD814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F74DE-A64A-48D1-ADC9-305C81B4C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7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80C7-5CF6-473B-A79E-38AD6890AB49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14FF5-B7D2-4E94-89A4-B0771FEBA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926B-62AB-4E96-A411-BD6F048892A3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BF5C-5590-4E87-9025-A95F74A83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6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C21F-61D7-4DEE-937B-D4B0690A5057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E0126-D3A1-4343-AAA4-88722F83B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4988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D42DF90-FDA8-4FE6-97E4-525D7F392477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746B2C5-DFB1-4E43-BBD3-AE96A9DD97E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15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2578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0" y="6207125"/>
            <a:ext cx="9144000" cy="650875"/>
            <a:chOff x="0" y="6207005"/>
            <a:chExt cx="9144000" cy="650994"/>
          </a:xfrm>
        </p:grpSpPr>
        <p:pic>
          <p:nvPicPr>
            <p:cNvPr id="2060" name="Picture 4" descr="C:\Users\Relja\Desktop\Pictur3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2874"/>
              <a:ext cx="91440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171" y="6207005"/>
              <a:ext cx="762066" cy="64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oup 1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pic>
          <p:nvPicPr>
            <p:cNvPr id="2058" name="Picture 2" descr="C:\Users\Relja\Desktop\Picture1.pn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3" descr="C:\Users\Relja\Desktop\Picture2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26988"/>
              <a:ext cx="6651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25438"/>
            <a:ext cx="8458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942699-D78A-4F29-9123-A43780FC4B0D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40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0BD90EC-8B84-4E59-AC5E-4CC468302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2578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0" y="6207125"/>
            <a:ext cx="9144000" cy="650875"/>
            <a:chOff x="0" y="6207005"/>
            <a:chExt cx="9144000" cy="650994"/>
          </a:xfrm>
        </p:grpSpPr>
        <p:pic>
          <p:nvPicPr>
            <p:cNvPr id="3084" name="Picture 4" descr="C:\Users\Relja\Desktop\Pictur3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2874"/>
              <a:ext cx="91440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4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171" y="6207005"/>
              <a:ext cx="762066" cy="64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pic>
          <p:nvPicPr>
            <p:cNvPr id="3082" name="Picture 2" descr="C:\Users\Relja\Desktop\Picture1.pn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3" descr="C:\Users\Relja\Desktop\Picture2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26988"/>
              <a:ext cx="6651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25438"/>
            <a:ext cx="8458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2F126AF-F9D7-45AB-ADFB-43737BC1AE67}" type="datetimeFigureOut">
              <a:rPr lang="en-US"/>
              <a:pPr>
                <a:defRPr/>
              </a:pPr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40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B13C5A4-0C4C-4244-A041-98FAA70386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Racunar\Dropbox\Prezentacije\Prezentacija GUZZNS 2018\Slike GUZZNS\20180623_121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9164324" cy="60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16433"/>
            <a:ext cx="7403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3600" b="1" dirty="0"/>
              <a:t>„Мониторинг квалитета земљишта“</a:t>
            </a:r>
            <a:endParaRPr lang="sr-Latn-R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5405154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2400" b="1" dirty="0" smtClean="0">
                <a:cs typeface="Arial" panose="020B0604020202020204" pitchFamily="34" charset="0"/>
              </a:rPr>
              <a:t>Др Јовица Васин   и   Милорад Живанов, мастер инж.</a:t>
            </a:r>
            <a:endParaRPr lang="sr-Latn-RS" sz="2400" b="1" dirty="0"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03" y="692696"/>
            <a:ext cx="3240360" cy="19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0212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/>
              <a:t>Институт за ратарство и повртарство, Нови Сад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0"/>
            <a:ext cx="832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1" y="0"/>
            <a:ext cx="8034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72" y="57332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Просечне вредности механичког састава на анализираним локацијама су уједначена без обзира на дубину </a:t>
            </a:r>
            <a:r>
              <a:rPr lang="hr-HR" sz="2400" dirty="0" smtClean="0"/>
              <a:t>посматрања</a:t>
            </a:r>
            <a:r>
              <a:rPr lang="sr-Cyrl-RS" sz="2400" dirty="0" smtClean="0"/>
              <a:t>,</a:t>
            </a:r>
            <a:r>
              <a:rPr lang="hr-HR" sz="2400" dirty="0" smtClean="0"/>
              <a:t> </a:t>
            </a:r>
            <a:r>
              <a:rPr lang="hr-HR" sz="2400" dirty="0"/>
              <a:t>односно </a:t>
            </a:r>
            <a:r>
              <a:rPr lang="sr-Cyrl-RS" sz="2400" dirty="0"/>
              <a:t>на </a:t>
            </a:r>
            <a:r>
              <a:rPr lang="hr-HR" sz="2400" dirty="0" smtClean="0"/>
              <a:t>локације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9688"/>
            <a:ext cx="4248447" cy="40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99" y="1619688"/>
            <a:ext cx="4231297" cy="40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13075"/>
            <a:ext cx="349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Механички састав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CENO 0-30CM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657884"/>
            <a:ext cx="7632848" cy="616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Te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0" y="692694"/>
            <a:ext cx="2967880" cy="37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6120" y="1916832"/>
            <a:ext cx="20682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82650"/>
          </a:xfrm>
        </p:spPr>
        <p:txBody>
          <a:bodyPr/>
          <a:lstStyle/>
          <a:p>
            <a:r>
              <a:rPr lang="hr-HR" sz="3600" b="1" dirty="0"/>
              <a:t>Основна хемијска својства</a:t>
            </a:r>
            <a:r>
              <a:rPr lang="sr-Cyrl-RS" sz="3600" b="1" dirty="0"/>
              <a:t> земљишта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реакција земљишта (рН</a:t>
            </a:r>
            <a:r>
              <a:rPr lang="hr-HR" sz="2800" dirty="0" smtClean="0"/>
              <a:t>) </a:t>
            </a:r>
            <a:endParaRPr lang="sr-Cyrl-RS" sz="2800" dirty="0" smtClean="0"/>
          </a:p>
          <a:p>
            <a:r>
              <a:rPr lang="hr-HR" sz="2800" dirty="0" smtClean="0"/>
              <a:t>садржај </a:t>
            </a:r>
            <a:r>
              <a:rPr lang="hr-HR" sz="2800" dirty="0"/>
              <a:t>слободног калцијум карбоната (CaCO</a:t>
            </a:r>
            <a:r>
              <a:rPr lang="hr-HR" sz="2800" baseline="-25000" dirty="0"/>
              <a:t>3</a:t>
            </a:r>
            <a:r>
              <a:rPr lang="hr-HR" sz="2800" dirty="0" smtClean="0"/>
              <a:t>)</a:t>
            </a:r>
            <a:endParaRPr lang="sr-Cyrl-RS" sz="2800" dirty="0" smtClean="0"/>
          </a:p>
          <a:p>
            <a:r>
              <a:rPr lang="hr-HR" sz="2800" dirty="0" smtClean="0"/>
              <a:t>садржај </a:t>
            </a:r>
            <a:r>
              <a:rPr lang="hr-HR" sz="2800" dirty="0"/>
              <a:t>органске материје (</a:t>
            </a:r>
            <a:r>
              <a:rPr lang="hr-HR" sz="2800" dirty="0" smtClean="0"/>
              <a:t>хумуса)</a:t>
            </a:r>
            <a:endParaRPr lang="sr-Cyrl-RS" sz="2800" dirty="0" smtClean="0"/>
          </a:p>
          <a:p>
            <a:r>
              <a:rPr lang="hr-HR" sz="2800" dirty="0" smtClean="0"/>
              <a:t>садржај </a:t>
            </a:r>
            <a:r>
              <a:rPr lang="hr-HR" sz="2800" dirty="0"/>
              <a:t>укупног </a:t>
            </a:r>
            <a:r>
              <a:rPr lang="hr-HR" sz="2800" dirty="0" smtClean="0"/>
              <a:t>азота </a:t>
            </a:r>
            <a:endParaRPr lang="sr-Cyrl-RS" sz="2800" dirty="0" smtClean="0"/>
          </a:p>
          <a:p>
            <a:r>
              <a:rPr lang="hr-HR" sz="2800" dirty="0" smtClean="0"/>
              <a:t>садржај </a:t>
            </a:r>
            <a:r>
              <a:rPr lang="hr-HR" sz="2800" dirty="0"/>
              <a:t>лакоприступачног фосфора (</a:t>
            </a:r>
            <a:r>
              <a:rPr lang="hr-HR" sz="2800" dirty="0" smtClean="0"/>
              <a:t>P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O</a:t>
            </a:r>
            <a:r>
              <a:rPr lang="hr-HR" sz="2800" baseline="-25000" dirty="0" smtClean="0"/>
              <a:t>5</a:t>
            </a:r>
            <a:r>
              <a:rPr lang="hr-HR" sz="2800" dirty="0" smtClean="0"/>
              <a:t>)</a:t>
            </a:r>
            <a:endParaRPr lang="sr-Cyrl-RS" sz="2800" dirty="0" smtClean="0"/>
          </a:p>
          <a:p>
            <a:r>
              <a:rPr lang="hr-HR" sz="2800" dirty="0" smtClean="0"/>
              <a:t>садржај </a:t>
            </a:r>
            <a:r>
              <a:rPr lang="hr-HR" sz="2800" dirty="0"/>
              <a:t>лакоприступачног калијума (K</a:t>
            </a:r>
            <a:r>
              <a:rPr lang="hr-HR" sz="2800" baseline="-25000" dirty="0"/>
              <a:t>2</a:t>
            </a:r>
            <a:r>
              <a:rPr lang="hr-HR" sz="2800" dirty="0"/>
              <a:t>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5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82650"/>
          </a:xfrm>
        </p:spPr>
        <p:txBody>
          <a:bodyPr/>
          <a:lstStyle/>
          <a:p>
            <a:r>
              <a:rPr lang="hr-HR" sz="3600" dirty="0" smtClean="0"/>
              <a:t>pH </a:t>
            </a:r>
            <a:r>
              <a:rPr lang="hr-HR" sz="3600" dirty="0"/>
              <a:t>вредности земљишта у индустријским зонама</a:t>
            </a:r>
            <a:endParaRPr lang="en-US" sz="3600" dirty="0"/>
          </a:p>
        </p:txBody>
      </p:sp>
      <p:pic>
        <p:nvPicPr>
          <p:cNvPr id="5122" name="Chart 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82650"/>
          </a:xfrm>
        </p:spPr>
        <p:txBody>
          <a:bodyPr/>
          <a:lstStyle/>
          <a:p>
            <a:r>
              <a:rPr lang="hr-HR" sz="3600" dirty="0"/>
              <a:t>pH вредности земљишта у парковима </a:t>
            </a:r>
            <a:r>
              <a:rPr lang="hr-HR" sz="3600" dirty="0" smtClean="0"/>
              <a:t>града</a:t>
            </a:r>
            <a:r>
              <a:rPr lang="sr-Cyrl-RS" sz="3600" dirty="0" smtClean="0"/>
              <a:t> </a:t>
            </a:r>
            <a:r>
              <a:rPr lang="hr-HR" sz="3600" dirty="0"/>
              <a:t>Н</a:t>
            </a:r>
            <a:r>
              <a:rPr lang="sr-Cyrl-RS" sz="3600" dirty="0"/>
              <a:t>овог</a:t>
            </a:r>
            <a:r>
              <a:rPr lang="hr-HR" sz="3600" dirty="0"/>
              <a:t> Сада</a:t>
            </a:r>
            <a:endParaRPr lang="en-US" sz="3600" dirty="0"/>
          </a:p>
        </p:txBody>
      </p:sp>
      <p:pic>
        <p:nvPicPr>
          <p:cNvPr id="6146" name="Chart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1287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садржају хумуса  у индустријским зонама</a:t>
            </a:r>
            <a:endParaRPr lang="en-US" sz="3600" dirty="0"/>
          </a:p>
        </p:txBody>
      </p:sp>
      <p:pic>
        <p:nvPicPr>
          <p:cNvPr id="7170" name="Chart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164"/>
            <a:ext cx="5040560" cy="31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Chart 5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7" r="35528"/>
          <a:stretch/>
        </p:blipFill>
        <p:spPr bwMode="auto">
          <a:xfrm>
            <a:off x="5292080" y="1916832"/>
            <a:ext cx="3196559" cy="29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94017" y="5373216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30-60 cm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8469" y="537321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0-</a:t>
            </a:r>
            <a:r>
              <a:rPr lang="hr-HR" dirty="0" smtClean="0"/>
              <a:t>30 </a:t>
            </a:r>
            <a:r>
              <a:rPr lang="hr-HR" dirty="0"/>
              <a:t>cm</a:t>
            </a:r>
            <a:endParaRPr lang="en-US" dirty="0"/>
          </a:p>
        </p:txBody>
      </p:sp>
      <p:pic>
        <p:nvPicPr>
          <p:cNvPr id="8" name="Picture 5" descr="D:\NAUKA\Biochar\Slike\Pla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633981" y="5742548"/>
            <a:ext cx="1465806" cy="11778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55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садржају хумуса  у </a:t>
            </a:r>
            <a:r>
              <a:rPr lang="sr-Cyrl-RS" sz="3600" dirty="0" smtClean="0"/>
              <a:t>парковима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394017" y="5373216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30-60 cm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8469" y="537321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0-</a:t>
            </a:r>
            <a:r>
              <a:rPr lang="hr-HR" dirty="0" smtClean="0"/>
              <a:t>30 </a:t>
            </a:r>
            <a:r>
              <a:rPr lang="hr-HR" dirty="0"/>
              <a:t>cm</a:t>
            </a:r>
            <a:endParaRPr lang="en-US" dirty="0"/>
          </a:p>
        </p:txBody>
      </p:sp>
      <p:pic>
        <p:nvPicPr>
          <p:cNvPr id="8194" name="Char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52228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752" y="1988840"/>
            <a:ext cx="351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Сви испитивани узорци земљишта у парковима града Новог Сада, на дубини земљишта 0</a:t>
            </a:r>
            <a:r>
              <a:rPr lang="sr-Latn-RS" sz="2400" dirty="0"/>
              <a:t>-</a:t>
            </a:r>
            <a:r>
              <a:rPr lang="sr-Cyrl-RS" sz="2400" dirty="0"/>
              <a:t>30</a:t>
            </a:r>
            <a:r>
              <a:rPr lang="sr-Latn-RS" sz="2400" dirty="0"/>
              <a:t> cm</a:t>
            </a:r>
            <a:r>
              <a:rPr lang="sr-Cyrl-RS" sz="2400" dirty="0"/>
              <a:t>, према садржају хумуса припадају класи слабо хумозног земљишта.</a:t>
            </a:r>
            <a:endParaRPr lang="en-US" sz="2400" dirty="0"/>
          </a:p>
        </p:txBody>
      </p:sp>
      <p:pic>
        <p:nvPicPr>
          <p:cNvPr id="8" name="Picture 5" descr="D:\NAUKA\Biochar\Slike\Pla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633981" y="5742548"/>
            <a:ext cx="1465806" cy="11778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2076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Потенцијално токсични елементи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/>
              <a:t> Према садржају испитиваних елемената у односу на критеријуме из Уредбе за непољопривредно земљиште, ниједан од испитиваних 60 узорака са обе дубине земљишта (0-10 </a:t>
            </a:r>
            <a:r>
              <a:rPr lang="en-US" sz="2400" dirty="0"/>
              <a:t>cm </a:t>
            </a:r>
            <a:r>
              <a:rPr lang="sr-Cyrl-RS" sz="2400" dirty="0"/>
              <a:t>и 0-30 </a:t>
            </a:r>
            <a:r>
              <a:rPr lang="en-US" sz="2400" dirty="0"/>
              <a:t>cm) </a:t>
            </a:r>
            <a:r>
              <a:rPr lang="sr-Cyrl-RS" sz="2400" dirty="0"/>
              <a:t>како индустрије, тако и пракова, не прелази граничну вредност за садржај </a:t>
            </a:r>
            <a:r>
              <a:rPr lang="sr-Cyrl-RS" sz="2400" b="1" dirty="0"/>
              <a:t>арсена (</a:t>
            </a:r>
            <a:r>
              <a:rPr lang="en-US" sz="2400" b="1" dirty="0"/>
              <a:t>As), </a:t>
            </a:r>
            <a:r>
              <a:rPr lang="sr-Cyrl-RS" sz="2400" b="1" dirty="0"/>
              <a:t>хрома (</a:t>
            </a:r>
            <a:r>
              <a:rPr lang="en-US" sz="2400" b="1" dirty="0"/>
              <a:t>Cr) </a:t>
            </a:r>
            <a:r>
              <a:rPr lang="sr-Cyrl-RS" sz="2400" dirty="0"/>
              <a:t>и</a:t>
            </a:r>
            <a:r>
              <a:rPr lang="sr-Cyrl-RS" sz="2400" b="1" dirty="0"/>
              <a:t> олова (</a:t>
            </a:r>
            <a:r>
              <a:rPr lang="en-US" sz="2400" b="1" dirty="0" err="1"/>
              <a:t>Pb</a:t>
            </a:r>
            <a:r>
              <a:rPr lang="en-US" sz="2400" b="1" dirty="0"/>
              <a:t>)</a:t>
            </a:r>
            <a:r>
              <a:rPr lang="en-US" sz="2400" dirty="0"/>
              <a:t>. </a:t>
            </a:r>
          </a:p>
          <a:p>
            <a:r>
              <a:rPr lang="sr-Cyrl-RS" sz="2400" dirty="0"/>
              <a:t>За садржај осталих токсичних елемената је следећи број узорака који прелази прописану граничну (ГВ) и ремедијациону вредност (РВ): </a:t>
            </a:r>
            <a:r>
              <a:rPr lang="sr-Cyrl-RS" sz="2400" b="1" dirty="0"/>
              <a:t>кадмијум (</a:t>
            </a:r>
            <a:r>
              <a:rPr lang="en-US" sz="2400" b="1" dirty="0"/>
              <a:t>Cd)</a:t>
            </a:r>
            <a:r>
              <a:rPr lang="en-US" sz="2400" dirty="0"/>
              <a:t> 4 </a:t>
            </a:r>
            <a:r>
              <a:rPr lang="sr-Cyrl-RS" sz="2400" dirty="0"/>
              <a:t>узорка прелази ГВ, од којих један узорак прелази РВ; </a:t>
            </a:r>
            <a:r>
              <a:rPr lang="sr-Cyrl-RS" sz="2400" b="1" dirty="0"/>
              <a:t>кобалт (</a:t>
            </a:r>
            <a:r>
              <a:rPr lang="en-US" sz="2400" b="1" dirty="0"/>
              <a:t>Co) </a:t>
            </a:r>
            <a:r>
              <a:rPr lang="sr-Cyrl-RS" sz="2400" dirty="0"/>
              <a:t>једна узорак је на самој граници ГВ; </a:t>
            </a:r>
            <a:r>
              <a:rPr lang="sr-Cyrl-RS" sz="2400" b="1" dirty="0"/>
              <a:t>бакар (</a:t>
            </a:r>
            <a:r>
              <a:rPr lang="en-US" sz="2400" b="1" dirty="0"/>
              <a:t>Cu) </a:t>
            </a:r>
            <a:r>
              <a:rPr lang="en-US" sz="2400" dirty="0"/>
              <a:t>12 </a:t>
            </a:r>
            <a:r>
              <a:rPr lang="sr-Cyrl-RS" sz="2400" dirty="0"/>
              <a:t>узорака прелази ГВ, од којих 3 узорка прелазе РВ; </a:t>
            </a:r>
            <a:r>
              <a:rPr lang="sr-Cyrl-RS" sz="2400" b="1" dirty="0"/>
              <a:t>никал (</a:t>
            </a:r>
            <a:r>
              <a:rPr lang="en-US" sz="2400" b="1" dirty="0"/>
              <a:t>Ni) </a:t>
            </a:r>
            <a:r>
              <a:rPr lang="en-US" sz="2400" dirty="0"/>
              <a:t>3 </a:t>
            </a:r>
            <a:r>
              <a:rPr lang="sr-Cyrl-RS" sz="2400" dirty="0"/>
              <a:t>узорка прелазе ГВ; </a:t>
            </a:r>
            <a:r>
              <a:rPr lang="sr-Cyrl-RS" sz="2400" b="1" dirty="0"/>
              <a:t>цинк (</a:t>
            </a:r>
            <a:r>
              <a:rPr lang="en-US" sz="2400" b="1" dirty="0"/>
              <a:t>Zn) </a:t>
            </a:r>
            <a:r>
              <a:rPr lang="en-US" sz="2400" dirty="0"/>
              <a:t>6 </a:t>
            </a:r>
            <a:r>
              <a:rPr lang="sr-Cyrl-RS" sz="2400" dirty="0"/>
              <a:t>узорака прелази ГВ; </a:t>
            </a:r>
            <a:r>
              <a:rPr lang="sr-Cyrl-RS" sz="2400" b="1" dirty="0"/>
              <a:t>жива (</a:t>
            </a:r>
            <a:r>
              <a:rPr lang="en-US" sz="2400" b="1" dirty="0"/>
              <a:t>Hg)</a:t>
            </a:r>
            <a:r>
              <a:rPr lang="en-US" sz="2400" dirty="0"/>
              <a:t> 2 </a:t>
            </a:r>
            <a:r>
              <a:rPr lang="sr-Cyrl-RS" sz="2400" dirty="0"/>
              <a:t>узорка прелазе ГВ.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4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Relja\Desktop\sl1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/>
          <a:lstStyle/>
          <a:p>
            <a:r>
              <a:rPr lang="sr-Cyrl-RS" altLang="en-US" b="1" dirty="0" smtClean="0"/>
              <a:t>Институт за ратарство и повртарство</a:t>
            </a:r>
            <a:endParaRPr lang="en-US" altLang="en-US" b="1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6050" y="1655763"/>
            <a:ext cx="9144000" cy="1752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sr-Cyrl-RS" b="1" dirty="0" smtClean="0"/>
              <a:t>Нови Сад</a:t>
            </a:r>
            <a:endParaRPr lang="en-US" b="1" dirty="0"/>
          </a:p>
        </p:txBody>
      </p:sp>
      <p:pic>
        <p:nvPicPr>
          <p:cNvPr id="28677" name="Picture 3" descr="http://nauka/public/inc/docs/logo/ifvc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2063"/>
            <a:ext cx="31242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nauka/public/inc/docs/logo/NSseme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094"/>
            <a:ext cx="3962400" cy="27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26" name="Picture 2" descr="C:\Users\Relja\Desktop\gmofree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6703" y="5334000"/>
            <a:ext cx="1529697" cy="123983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lvl="0" indent="0">
              <a:buNone/>
            </a:pPr>
            <a:r>
              <a:rPr lang="sr-Cyrl-RS" dirty="0"/>
              <a:t>На свим утврђеним локацијама са садржајем појединих токсичних елемената преко прописаних граничних вредности како индустрије, тако и паркова, неопходна су даља истраживања и  континуирано праћење квалитета.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</a:t>
            </a:r>
            <a:r>
              <a:rPr lang="sr-Latn-RS" dirty="0" smtClean="0"/>
              <a:t>PAH</a:t>
            </a:r>
            <a:r>
              <a:rPr lang="sr-Cyrl-RS" dirty="0" smtClean="0"/>
              <a:t>-ова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Од 30 анализираних узорака земљишта у овом пројекту збир концентрација 10 РАН-ова био је изнад граничне вредности само у два узорка, али вишеструко нижи од ремедијационе </a:t>
            </a:r>
            <a:r>
              <a:rPr lang="hr-HR" sz="2800" dirty="0" smtClean="0"/>
              <a:t>вредности</a:t>
            </a:r>
            <a:endParaRPr lang="sr-Cyrl-RS" sz="2800" dirty="0" smtClean="0"/>
          </a:p>
          <a:p>
            <a:r>
              <a:rPr lang="sr-Cyrl-RS" sz="2800" dirty="0"/>
              <a:t>Д</a:t>
            </a:r>
            <a:r>
              <a:rPr lang="hr-HR" sz="2800" dirty="0" smtClean="0"/>
              <a:t>етектовани </a:t>
            </a:r>
            <a:r>
              <a:rPr lang="hr-HR" sz="2800" dirty="0"/>
              <a:t>профили РАН-ова одговарају антопогеном </a:t>
            </a:r>
            <a:r>
              <a:rPr lang="hr-HR" sz="2800" dirty="0" smtClean="0"/>
              <a:t>типу</a:t>
            </a:r>
            <a:endParaRPr lang="sr-Cyrl-RS" sz="2800" dirty="0"/>
          </a:p>
          <a:p>
            <a:r>
              <a:rPr lang="sr-Cyrl-RS" sz="2800" dirty="0" smtClean="0"/>
              <a:t>У 28/30 узорака је установљено да су детектовани </a:t>
            </a:r>
            <a:r>
              <a:rPr lang="sr-Latn-RS" sz="2800" dirty="0" smtClean="0"/>
              <a:t>PAH-</a:t>
            </a:r>
            <a:r>
              <a:rPr lang="sr-Cyrl-RS" sz="2800" dirty="0" smtClean="0"/>
              <a:t>ови пирогеног порекла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7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микроорганизама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z="2800" dirty="0"/>
              <a:t>Присуство и </a:t>
            </a:r>
            <a:r>
              <a:rPr lang="hr-HR" sz="2800" dirty="0"/>
              <a:t>бројност </a:t>
            </a:r>
            <a:r>
              <a:rPr lang="sr-Cyrl-CS" sz="2800" dirty="0"/>
              <a:t>в</a:t>
            </a:r>
            <a:r>
              <a:rPr lang="hr-HR" sz="2800" dirty="0"/>
              <a:t>рст</a:t>
            </a:r>
            <a:r>
              <a:rPr lang="sr-Cyrl-CS" sz="2800" dirty="0"/>
              <a:t>а</a:t>
            </a:r>
            <a:r>
              <a:rPr lang="hr-HR" sz="2800" dirty="0"/>
              <a:t> из рода </a:t>
            </a:r>
            <a:r>
              <a:rPr lang="hr-HR" sz="2800" i="1" dirty="0"/>
              <a:t>Аzotobacter</a:t>
            </a:r>
            <a:r>
              <a:rPr lang="hr-HR" sz="2800" dirty="0"/>
              <a:t> </a:t>
            </a:r>
            <a:r>
              <a:rPr lang="sr-Cyrl-CS" sz="2800" dirty="0"/>
              <a:t>зависили су првенствено од </a:t>
            </a:r>
            <a:r>
              <a:rPr lang="hr-HR" sz="2800" dirty="0"/>
              <a:t>pH реакције земљишта</a:t>
            </a:r>
            <a:r>
              <a:rPr lang="sr-Cyrl-CS" sz="2800" dirty="0"/>
              <a:t>, али и од садржаја хумуса и лакоприступачног фосфора и калијума. </a:t>
            </a:r>
            <a:endParaRPr lang="en-US" sz="2800" dirty="0"/>
          </a:p>
          <a:p>
            <a:pPr lvl="0"/>
            <a:r>
              <a:rPr lang="sr-Cyrl-CS" sz="2800" dirty="0"/>
              <a:t>Просечна дехидрогеназна активност и бројност свих испитиваних група микроорганизама значајно је већа у земљиштима где је садржај хумуса био виши од 2%, што потврђуе да је органска материја веома битна одредница за развој и активност микроорганизама.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2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dirty="0"/>
              <a:t>Присуство </a:t>
            </a:r>
            <a:r>
              <a:rPr lang="sl-SI" i="1" dirty="0"/>
              <a:t>Escherichia coli</a:t>
            </a:r>
            <a:r>
              <a:rPr lang="sl-SI" dirty="0"/>
              <a:t> </a:t>
            </a:r>
            <a:r>
              <a:rPr lang="sr-Cyrl-CS" dirty="0"/>
              <a:t>забележено је у свим узорцима земљишта паркова. Утврђена бројност </a:t>
            </a:r>
            <a:r>
              <a:rPr lang="sl-SI" i="1" dirty="0"/>
              <a:t>Escherichia coli </a:t>
            </a:r>
            <a:r>
              <a:rPr lang="sr-Cyrl-CS" dirty="0"/>
              <a:t>није велика, али може указивати на потенцијални санитарни проблем.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r>
              <a:rPr lang="hr-HR" sz="2800" dirty="0"/>
              <a:t>На основу ових података као документоване основе, </a:t>
            </a:r>
            <a:r>
              <a:rPr lang="sr-Cyrl-RS" sz="2800" dirty="0"/>
              <a:t>Институт за ратарство и повртарство, као </a:t>
            </a:r>
            <a:r>
              <a:rPr lang="hr-HR" sz="2800" dirty="0"/>
              <a:t>надлежн</a:t>
            </a:r>
            <a:r>
              <a:rPr lang="sr-Cyrl-RS" sz="2800" dirty="0"/>
              <a:t>а</a:t>
            </a:r>
            <a:r>
              <a:rPr lang="hr-HR" sz="2800" dirty="0"/>
              <a:t> институциј</a:t>
            </a:r>
            <a:r>
              <a:rPr lang="sr-Cyrl-RS" sz="2800" dirty="0"/>
              <a:t>а, овим Пројектом </a:t>
            </a:r>
            <a:r>
              <a:rPr lang="hr-HR" sz="2800" dirty="0"/>
              <a:t>д</a:t>
            </a:r>
            <a:r>
              <a:rPr lang="sr-Cyrl-RS" sz="2800" dirty="0"/>
              <a:t>аје</a:t>
            </a:r>
            <a:r>
              <a:rPr lang="hr-HR" sz="2800" dirty="0"/>
              <a:t> смернице за заштиту и оптимално коришћење земљишта.</a:t>
            </a:r>
            <a:r>
              <a:rPr lang="sr-Cyrl-RS" sz="2800" dirty="0"/>
              <a:t> Подаци о квалитету земљишта су неопходни приликом издавања дозвола за градњу објеката у индустријским зонама, а такође овакви подаци су неопходни у праћењу стања животне средине у којој борави већи број грађана (паркови</a:t>
            </a:r>
            <a:r>
              <a:rPr lang="sr-Cyrl-RS" sz="2800" dirty="0" smtClean="0"/>
              <a:t>).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sr-Cyrl-RS" sz="2800" dirty="0"/>
              <a:t>Добијени резултати истраживања указују на потребу наставка оваквих анализа земљишта и у наредном периоду.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cunar\Dropbox\Prezentacije\Prezentacija GUZZNS 2018\Slike GUZZNS\20180713_11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8064896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4077072"/>
            <a:ext cx="8229600" cy="882650"/>
          </a:xfrm>
        </p:spPr>
        <p:txBody>
          <a:bodyPr/>
          <a:lstStyle/>
          <a:p>
            <a:r>
              <a:rPr lang="sr-Cyrl-RS" dirty="0" smtClean="0"/>
              <a:t>Хвала на пажњи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Relja\Desktop\IMG_0449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>
            <a:fillRect/>
          </a:stretch>
        </p:blipFill>
        <p:spPr bwMode="auto">
          <a:xfrm>
            <a:off x="0" y="3529013"/>
            <a:ext cx="91440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C:\Users\Relja\Desktop\Picture1.p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17488"/>
            <a:ext cx="9155113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6543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r-Cyrl-CS" sz="2800" b="1" dirty="0"/>
              <a:t>Повезује базична истраживања</a:t>
            </a:r>
            <a:endParaRPr lang="en-US" sz="2800" dirty="0"/>
          </a:p>
          <a:p>
            <a:pPr algn="ctr"/>
            <a:r>
              <a:rPr lang="sr-Cyrl-CS" sz="2800" b="1" dirty="0"/>
              <a:t>са примењеним истраживањима, тржиштем и пољопривредним </a:t>
            </a:r>
            <a:r>
              <a:rPr lang="sr-Cyrl-CS" sz="2800" b="1" dirty="0" smtClean="0"/>
              <a:t>произвођачима и државним иституцијама </a:t>
            </a:r>
            <a:r>
              <a:rPr lang="sr-Cyrl-CS" sz="2800" b="1" dirty="0"/>
              <a:t>већ 80 година</a:t>
            </a:r>
            <a:endParaRPr lang="en-US" sz="2800" dirty="0"/>
          </a:p>
        </p:txBody>
      </p:sp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pic>
          <p:nvPicPr>
            <p:cNvPr id="29705" name="Picture 2" descr="C:\Users\Relja\Desktop\Picture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3" descr="C:\Users\Relja\Desktop\Picture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26988"/>
              <a:ext cx="6651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2" name="Group 13"/>
          <p:cNvGrpSpPr>
            <a:grpSpLocks/>
          </p:cNvGrpSpPr>
          <p:nvPr/>
        </p:nvGrpSpPr>
        <p:grpSpPr bwMode="auto">
          <a:xfrm>
            <a:off x="0" y="6207125"/>
            <a:ext cx="9144000" cy="650875"/>
            <a:chOff x="0" y="6207005"/>
            <a:chExt cx="9144000" cy="650994"/>
          </a:xfrm>
        </p:grpSpPr>
        <p:pic>
          <p:nvPicPr>
            <p:cNvPr id="29703" name="Picture 4" descr="C:\Users\Relja\Desktop\Pictur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2874"/>
              <a:ext cx="91440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7171" y="6207005"/>
              <a:ext cx="762066" cy="64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050" y="714375"/>
            <a:ext cx="8286750" cy="592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1296988"/>
            <a:ext cx="8756848" cy="42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стрна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жита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кукуруз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sr-Cyrl-RS" altLang="sr-Latn-RS" sz="2600" b="1" dirty="0" smtClean="0">
                <a:latin typeface="Times New Roman" pitchFamily="18" charset="0"/>
              </a:rPr>
              <a:t>сунцокрет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 smtClean="0">
                <a:latin typeface="Times New Roman" pitchFamily="18" charset="0"/>
              </a:rPr>
              <a:t>уљан</a:t>
            </a:r>
            <a:r>
              <a:rPr lang="sr-Cyrl-RS" altLang="sr-Latn-RS" sz="2600" b="1" dirty="0" smtClean="0">
                <a:latin typeface="Times New Roman" pitchFamily="18" charset="0"/>
              </a:rPr>
              <a:t>у репицу и остало индустријско биље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en-US" altLang="sr-Latn-RS" sz="2600" b="1" dirty="0" err="1">
                <a:latin typeface="Times New Roman" pitchFamily="18" charset="0"/>
              </a:rPr>
              <a:t>алтернативне</a:t>
            </a:r>
            <a:r>
              <a:rPr lang="en-US" altLang="sr-Latn-RS" sz="2600" b="1" dirty="0">
                <a:latin typeface="Times New Roman" pitchFamily="18" charset="0"/>
              </a:rPr>
              <a:t> </a:t>
            </a:r>
            <a:r>
              <a:rPr lang="en-US" altLang="sr-Latn-RS" sz="2600" b="1" dirty="0" err="1" smtClean="0">
                <a:latin typeface="Times New Roman" pitchFamily="18" charset="0"/>
              </a:rPr>
              <a:t>културе</a:t>
            </a:r>
            <a:r>
              <a:rPr lang="sr-Cyrl-RS" altLang="sr-Latn-RS" sz="2600" b="1" dirty="0" smtClean="0">
                <a:latin typeface="Times New Roman" pitchFamily="18" charset="0"/>
              </a:rPr>
              <a:t> и орг. производњу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крмно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биље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повртарство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Одељење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соју</a:t>
            </a:r>
            <a:endParaRPr lang="sl-SI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altLang="sr-Latn-RS" sz="2600" b="1" dirty="0" smtClean="0">
                <a:latin typeface="Times New Roman" pitchFamily="18" charset="0"/>
              </a:rPr>
              <a:t>Лабораторија</a:t>
            </a:r>
            <a:r>
              <a:rPr lang="sl-SI" altLang="sr-Latn-RS" sz="2600" b="1" dirty="0" smtClean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sl-SI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земљиште</a:t>
            </a:r>
            <a:r>
              <a:rPr lang="sl-SI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и</a:t>
            </a:r>
            <a:r>
              <a:rPr lang="sl-SI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агроекологију</a:t>
            </a:r>
            <a:endParaRPr lang="sr-Latn-CS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sr-Latn-CS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Лабораторија</a:t>
            </a:r>
            <a:r>
              <a:rPr lang="sr-Latn-CS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за</a:t>
            </a:r>
            <a:r>
              <a:rPr lang="sr-Latn-CS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испитивање</a:t>
            </a:r>
            <a:r>
              <a:rPr lang="sr-Latn-CS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семена</a:t>
            </a:r>
            <a:endParaRPr lang="en-GB" altLang="sr-Latn-RS" sz="26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sr-Latn-CS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Огледно</a:t>
            </a:r>
            <a:r>
              <a:rPr lang="en-GB" altLang="sr-Latn-RS" sz="2600" b="1" dirty="0">
                <a:latin typeface="Times New Roman" pitchFamily="18" charset="0"/>
              </a:rPr>
              <a:t> </a:t>
            </a:r>
            <a:r>
              <a:rPr lang="ru-RU" altLang="sr-Latn-RS" sz="2600" b="1" dirty="0">
                <a:latin typeface="Times New Roman" pitchFamily="18" charset="0"/>
              </a:rPr>
              <a:t>поље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9552" y="4221088"/>
            <a:ext cx="7310437" cy="614362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r-Latn-CS" altLang="sr-Latn-R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435100" y="323850"/>
            <a:ext cx="6261100" cy="58578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sr-Latn-RS" sz="3200" b="1">
                <a:latin typeface="Times New Roman" pitchFamily="18" charset="0"/>
              </a:rPr>
              <a:t>ОРГАНИЗАЦИЈА</a:t>
            </a:r>
            <a:r>
              <a:rPr lang="en-GB" altLang="sr-Latn-RS" sz="3200" b="1">
                <a:latin typeface="Times New Roman" pitchFamily="18" charset="0"/>
              </a:rPr>
              <a:t> </a:t>
            </a:r>
            <a:r>
              <a:rPr lang="ru-RU" altLang="sr-Latn-RS" sz="3200" b="1">
                <a:latin typeface="Times New Roman" pitchFamily="18" charset="0"/>
              </a:rPr>
              <a:t>ИНСТИТУТА</a:t>
            </a:r>
            <a:endParaRPr lang="en-GB" altLang="sr-Latn-RS" sz="3200" b="1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88" y="357188"/>
            <a:ext cx="6143625" cy="52387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ОРГАНИЗАЦИЈА</a:t>
            </a:r>
            <a:r>
              <a:rPr lang="sr-Latn-C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ИНСТИТУТА</a:t>
            </a:r>
            <a:endParaRPr lang="sr-Latn-C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2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3" grpId="1" build="allAtOnce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t_tex_dfx_234a1.jpg"/>
          <p:cNvPicPr>
            <a:picLocks noChangeAspect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28800"/>
            <a:ext cx="650081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71563" y="1119188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Лабораторија</a:t>
            </a:r>
            <a:r>
              <a:rPr lang="en-GB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</a:t>
            </a:r>
            <a:r>
              <a:rPr lang="en-GB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земљиште</a:t>
            </a:r>
            <a:r>
              <a:rPr lang="sl-SI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sl-SI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агроекологију</a:t>
            </a:r>
            <a:endParaRPr lang="en-GB" sz="28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189038" y="2370138"/>
            <a:ext cx="6169025" cy="30353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32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Аналитика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земљишта</a:t>
            </a:r>
            <a:endParaRPr lang="en-GB" altLang="sr-Latn-RS" sz="2800" b="1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l-SI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Аналитика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воде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за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наводњавање</a:t>
            </a:r>
            <a:endParaRPr lang="en-GB" altLang="sr-Latn-RS" sz="2800" b="1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Контрола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квалитета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ђубрива</a:t>
            </a:r>
            <a:endParaRPr lang="en-GB" altLang="sr-Latn-RS" sz="2800" b="1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Контрола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квалитета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пестицида</a:t>
            </a:r>
            <a:endParaRPr lang="en-GB" altLang="sr-Latn-RS" sz="2800" b="1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l-SI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Аналитика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биљног</a:t>
            </a:r>
            <a:r>
              <a:rPr lang="en-GB" altLang="sr-Latn-RS" sz="28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sr-Latn-RS" sz="2800" b="1">
                <a:solidFill>
                  <a:srgbClr val="000066"/>
                </a:solidFill>
                <a:latin typeface="Times New Roman" pitchFamily="18" charset="0"/>
              </a:rPr>
              <a:t>материјала</a:t>
            </a:r>
            <a:r>
              <a:rPr lang="en-GB" altLang="sr-Latn-RS" sz="3200" b="1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213" y="142875"/>
            <a:ext cx="7572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</a:t>
            </a: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РАТАРСТВО</a:t>
            </a: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sr-Latn-C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ПОВРТАРСТВО</a:t>
            </a:r>
            <a:r>
              <a:rPr lang="sr-Latn-CS" sz="1000"/>
              <a:t> </a:t>
            </a:r>
            <a:r>
              <a:rPr lang="sr-Latn-CS" sz="800"/>
              <a:t>  –   </a:t>
            </a:r>
            <a:r>
              <a:rPr lang="ru-RU" sz="1400"/>
              <a:t>Лабораторија</a:t>
            </a:r>
            <a:r>
              <a:rPr lang="sr-Latn-CS" sz="1400"/>
              <a:t> </a:t>
            </a:r>
            <a:r>
              <a:rPr lang="ru-RU" sz="1400"/>
              <a:t>за</a:t>
            </a:r>
            <a:r>
              <a:rPr lang="sr-Latn-CS" sz="1400"/>
              <a:t> </a:t>
            </a:r>
            <a:r>
              <a:rPr lang="ru-RU" sz="1400"/>
              <a:t>земљиште</a:t>
            </a:r>
            <a:r>
              <a:rPr lang="sr-Latn-CS" sz="1400"/>
              <a:t> </a:t>
            </a:r>
            <a:r>
              <a:rPr lang="ru-RU" sz="1400"/>
              <a:t>и</a:t>
            </a:r>
            <a:r>
              <a:rPr lang="sr-Latn-CS" sz="1400"/>
              <a:t> </a:t>
            </a:r>
            <a:r>
              <a:rPr lang="ru-RU" sz="1400"/>
              <a:t>агроекологију</a:t>
            </a:r>
            <a:endParaRPr lang="sr-Latn-CS" sz="1400"/>
          </a:p>
        </p:txBody>
      </p:sp>
      <p:pic>
        <p:nvPicPr>
          <p:cNvPr id="5127" name="Picture 7" descr="simbol 01-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829050"/>
            <a:ext cx="13525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91141_sw_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84400"/>
            <a:ext cx="1295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/>
              <a:t>Мониторинг квалитета земљишта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400" dirty="0" smtClean="0"/>
              <a:t>Разлог мониторинга квалитета земљишта је тај што су земљишта градских заједница много више изложена антропогеном пристиску у односу на друга. </a:t>
            </a:r>
            <a:endParaRPr lang="sr-Latn-RS" sz="2400" dirty="0" smtClean="0"/>
          </a:p>
          <a:p>
            <a:pPr marL="0" indent="0">
              <a:buNone/>
            </a:pPr>
            <a:r>
              <a:rPr lang="sr-Cyrl-RS" sz="2400" dirty="0" smtClean="0"/>
              <a:t>То се дешава услед развијене индустрије, саобраћаја и других притисака везаних за урбанизацију. </a:t>
            </a:r>
            <a:endParaRPr lang="sr-Latn-RS" sz="2400" dirty="0" smtClean="0"/>
          </a:p>
          <a:p>
            <a:pPr marL="0" indent="0">
              <a:buNone/>
            </a:pPr>
            <a:r>
              <a:rPr lang="hr-HR" sz="2400" dirty="0" smtClean="0"/>
              <a:t>Са </a:t>
            </a:r>
            <a:r>
              <a:rPr lang="hr-HR" sz="2400" dirty="0"/>
              <a:t>друге стране земљиште градских заједница, истовремено мора да омогући услове за производњу здравствено исправне </a:t>
            </a:r>
            <a:r>
              <a:rPr lang="hr-HR" sz="2400" dirty="0" smtClean="0"/>
              <a:t>хране. </a:t>
            </a:r>
          </a:p>
          <a:p>
            <a:pPr marL="0" indent="0">
              <a:buNone/>
            </a:pPr>
            <a:r>
              <a:rPr lang="hr-HR" sz="2400" dirty="0" smtClean="0"/>
              <a:t>Такође</a:t>
            </a:r>
            <a:r>
              <a:rPr lang="hr-HR" sz="2400" dirty="0"/>
              <a:t>, површине под парковима, дечија игралишта и све остале спортско </a:t>
            </a:r>
            <a:r>
              <a:rPr lang="hr-HR" sz="2400" dirty="0" smtClean="0"/>
              <a:t>рекреатив</a:t>
            </a:r>
            <a:r>
              <a:rPr lang="sr-Cyrl-RS" sz="2400" dirty="0"/>
              <a:t>н</a:t>
            </a:r>
            <a:r>
              <a:rPr lang="hr-HR" sz="2400" dirty="0" smtClean="0"/>
              <a:t>е </a:t>
            </a:r>
            <a:r>
              <a:rPr lang="hr-HR" sz="2400" dirty="0"/>
              <a:t>површине земљишта морају, по свом квалитету, бити безбедне за грађане.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Рад на пројекту </a:t>
            </a:r>
            <a:r>
              <a:rPr lang="ru-RU" sz="2800" dirty="0" smtClean="0"/>
              <a:t>се </a:t>
            </a:r>
            <a:r>
              <a:rPr lang="ru-RU" sz="2800" dirty="0"/>
              <a:t>реализовао </a:t>
            </a:r>
            <a:r>
              <a:rPr lang="hr-HR" sz="2800" dirty="0"/>
              <a:t>током 2018. године,</a:t>
            </a:r>
            <a:r>
              <a:rPr lang="hr-HR" sz="2800" b="1" dirty="0"/>
              <a:t> </a:t>
            </a:r>
            <a:r>
              <a:rPr lang="sr-Cyrl-RS" sz="2800" dirty="0"/>
              <a:t>а</a:t>
            </a:r>
            <a:r>
              <a:rPr lang="hr-HR" sz="2800" dirty="0" smtClean="0"/>
              <a:t> </a:t>
            </a:r>
            <a:r>
              <a:rPr lang="hr-HR" sz="2800" dirty="0"/>
              <a:t>одвијао се у </a:t>
            </a:r>
            <a:r>
              <a:rPr lang="sr-Cyrl-RS" sz="2800" dirty="0"/>
              <a:t>пет </a:t>
            </a:r>
            <a:r>
              <a:rPr lang="hr-HR" sz="2800" dirty="0"/>
              <a:t>фаз</a:t>
            </a:r>
            <a:r>
              <a:rPr lang="sr-Cyrl-RS" sz="2800" dirty="0"/>
              <a:t>а</a:t>
            </a:r>
            <a:r>
              <a:rPr lang="hr-HR" sz="2800" dirty="0"/>
              <a:t>: </a:t>
            </a:r>
            <a:endParaRPr lang="sr-Cyrl-RS" sz="2800" dirty="0" smtClean="0"/>
          </a:p>
          <a:p>
            <a:pPr lvl="0"/>
            <a:r>
              <a:rPr lang="sr-Cyrl-RS" sz="2800" dirty="0"/>
              <a:t>припремна фаза (прикупљање </a:t>
            </a:r>
            <a:r>
              <a:rPr lang="sr-Cyrl-RS" sz="2800" dirty="0" smtClean="0"/>
              <a:t>документације)</a:t>
            </a:r>
            <a:endParaRPr lang="en-US" sz="2800" dirty="0"/>
          </a:p>
          <a:p>
            <a:pPr lvl="0"/>
            <a:r>
              <a:rPr lang="sr-Cyrl-RS" sz="2800" dirty="0"/>
              <a:t>рекогносцирање терена (обилазак терена са утврђивањем локалитета и локација узорковања)</a:t>
            </a:r>
            <a:endParaRPr lang="en-US" sz="2800" dirty="0"/>
          </a:p>
          <a:p>
            <a:pPr lvl="0"/>
            <a:r>
              <a:rPr lang="hr-HR" sz="2800" dirty="0"/>
              <a:t>теренска истраживања са узимањем узорака </a:t>
            </a:r>
            <a:endParaRPr lang="en-US" sz="2800" dirty="0"/>
          </a:p>
          <a:p>
            <a:pPr lvl="0"/>
            <a:r>
              <a:rPr lang="hr-HR" sz="2800" dirty="0"/>
              <a:t>аналитичка истраживања у лабораторији </a:t>
            </a:r>
            <a:r>
              <a:rPr lang="sr-Cyrl-RS" sz="2800" dirty="0"/>
              <a:t>и </a:t>
            </a:r>
            <a:endParaRPr lang="en-US" sz="2800" dirty="0"/>
          </a:p>
          <a:p>
            <a:r>
              <a:rPr lang="sr-Cyrl-RS" sz="2800" dirty="0"/>
              <a:t>писање Извештаја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2" y="4236553"/>
            <a:ext cx="2574202" cy="26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1" y="692697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Земљиште је узорковано у нарушеном стању, агрохемијском сондом</a:t>
            </a:r>
            <a:r>
              <a:rPr lang="sr-Cyrl-RS" dirty="0"/>
              <a:t> у три слоја: 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0-10 </a:t>
            </a:r>
            <a:r>
              <a:rPr lang="hr-HR" dirty="0"/>
              <a:t>cm</a:t>
            </a:r>
            <a:r>
              <a:rPr lang="sr-Cyrl-RS" dirty="0"/>
              <a:t>, 0-</a:t>
            </a:r>
            <a:r>
              <a:rPr lang="hr-HR" dirty="0"/>
              <a:t>30 cm</a:t>
            </a:r>
            <a:r>
              <a:rPr lang="sr-Cyrl-RS" dirty="0"/>
              <a:t> и 30-60 </a:t>
            </a:r>
            <a:r>
              <a:rPr lang="hr-HR" dirty="0"/>
              <a:t>cm, по методологији </a:t>
            </a:r>
            <a:r>
              <a:rPr lang="sr-Cyrl-RS" dirty="0"/>
              <a:t>Референтног узорка (метод круга</a:t>
            </a:r>
            <a:r>
              <a:rPr lang="sr-Cyrl-RS" dirty="0" smtClean="0"/>
              <a:t>)</a:t>
            </a:r>
            <a:endParaRPr lang="sr-Latn-RS" dirty="0" smtClean="0"/>
          </a:p>
          <a:p>
            <a:pPr marL="0" indent="0">
              <a:buNone/>
            </a:pPr>
            <a:endParaRPr lang="sr-Cyrl-RS" sz="1600" dirty="0" smtClean="0"/>
          </a:p>
          <a:p>
            <a:pPr marL="0" indent="0">
              <a:buNone/>
            </a:pPr>
            <a:r>
              <a:rPr lang="sr-Cyrl-RS" sz="2400" dirty="0" smtClean="0"/>
              <a:t>Укупно је узето 90 узорака</a:t>
            </a:r>
            <a:endParaRPr lang="en-US" sz="2400" dirty="0"/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0" y="2991624"/>
            <a:ext cx="35766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928" y="3837206"/>
            <a:ext cx="4846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Узорци су подељени у две целине:</a:t>
            </a:r>
          </a:p>
          <a:p>
            <a:pPr marL="342900" indent="-342900">
              <a:buAutoNum type="arabicPeriod"/>
            </a:pPr>
            <a:r>
              <a:rPr lang="sr-Cyrl-RS" sz="2400" dirty="0" smtClean="0"/>
              <a:t>Узорци земљишта </a:t>
            </a:r>
            <a:r>
              <a:rPr lang="sr-Cyrl-RS" sz="2400" dirty="0"/>
              <a:t>у непосредној близини индустријских постројења </a:t>
            </a:r>
            <a:endParaRPr lang="sr-Cyrl-RS" sz="2400" dirty="0" smtClean="0"/>
          </a:p>
          <a:p>
            <a:pPr marL="342900" indent="-342900">
              <a:buAutoNum type="arabicPeriod"/>
            </a:pPr>
            <a:r>
              <a:rPr lang="sr-Cyrl-RS" sz="2400" dirty="0" smtClean="0"/>
              <a:t>Узорци из градских паркова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4" y="0"/>
            <a:ext cx="83745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-2014.pptx" id="{E3BC0D74-6AB8-47C7-8077-9018410B6CAE}" vid="{CA7CABC0-5165-4996-937D-7137AE40DCAB}"/>
    </a:ext>
  </a:extLst>
</a:theme>
</file>

<file path=ppt/theme/theme2.xml><?xml version="1.0" encoding="utf-8"?>
<a:theme xmlns:a="http://schemas.openxmlformats.org/drawingml/2006/main" name="P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Template-2014</Template>
  <TotalTime>4614</TotalTime>
  <Words>789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Template-2014</vt:lpstr>
      <vt:lpstr>P2013</vt:lpstr>
      <vt:lpstr>1_P2013</vt:lpstr>
      <vt:lpstr>PowerPoint Presentation</vt:lpstr>
      <vt:lpstr>Институт за ратарство и повртарство</vt:lpstr>
      <vt:lpstr>PowerPoint Presentation</vt:lpstr>
      <vt:lpstr>PowerPoint Presentation</vt:lpstr>
      <vt:lpstr>PowerPoint Presentation</vt:lpstr>
      <vt:lpstr>Мониторинг квалитета земљишта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Основна хемијска својства земљишта</vt:lpstr>
      <vt:lpstr>pH вредности земљишта у индустријским зонама</vt:lpstr>
      <vt:lpstr>pH вредности земљишта у парковима града Новог Сада</vt:lpstr>
      <vt:lpstr>садржају хумуса  у индустријским зонама</vt:lpstr>
      <vt:lpstr>садржају хумуса  у парковима</vt:lpstr>
      <vt:lpstr>Потенцијално токсични елементи</vt:lpstr>
      <vt:lpstr>PowerPoint Presentation</vt:lpstr>
      <vt:lpstr>Садржај PAH-ова</vt:lpstr>
      <vt:lpstr>Садржај микроорганизама</vt:lpstr>
      <vt:lpstr>PowerPoint Presentation</vt:lpstr>
      <vt:lpstr>PowerPoint Presentation</vt:lpstr>
      <vt:lpstr>Хвала на пажњи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 name</dc:creator>
  <cp:lastModifiedBy>Racunar</cp:lastModifiedBy>
  <cp:revision>271</cp:revision>
  <dcterms:created xsi:type="dcterms:W3CDTF">2015-10-19T21:56:00Z</dcterms:created>
  <dcterms:modified xsi:type="dcterms:W3CDTF">2019-10-04T10:41:56Z</dcterms:modified>
</cp:coreProperties>
</file>